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43"/>
  </p:notesMasterIdLst>
  <p:handoutMasterIdLst>
    <p:handoutMasterId r:id="rId44"/>
  </p:handoutMasterIdLst>
  <p:sldIdLst>
    <p:sldId id="446" r:id="rId5"/>
    <p:sldId id="479" r:id="rId6"/>
    <p:sldId id="476" r:id="rId7"/>
    <p:sldId id="471" r:id="rId8"/>
    <p:sldId id="472" r:id="rId9"/>
    <p:sldId id="515" r:id="rId10"/>
    <p:sldId id="530" r:id="rId11"/>
    <p:sldId id="532" r:id="rId12"/>
    <p:sldId id="533" r:id="rId13"/>
    <p:sldId id="483" r:id="rId14"/>
    <p:sldId id="512" r:id="rId15"/>
    <p:sldId id="517" r:id="rId16"/>
    <p:sldId id="518" r:id="rId17"/>
    <p:sldId id="519" r:id="rId18"/>
    <p:sldId id="520" r:id="rId19"/>
    <p:sldId id="504" r:id="rId20"/>
    <p:sldId id="499" r:id="rId21"/>
    <p:sldId id="488" r:id="rId22"/>
    <p:sldId id="502" r:id="rId23"/>
    <p:sldId id="521" r:id="rId24"/>
    <p:sldId id="516" r:id="rId25"/>
    <p:sldId id="503" r:id="rId26"/>
    <p:sldId id="487" r:id="rId27"/>
    <p:sldId id="507" r:id="rId28"/>
    <p:sldId id="500" r:id="rId29"/>
    <p:sldId id="501" r:id="rId30"/>
    <p:sldId id="486" r:id="rId31"/>
    <p:sldId id="523" r:id="rId32"/>
    <p:sldId id="526" r:id="rId33"/>
    <p:sldId id="522" r:id="rId34"/>
    <p:sldId id="525" r:id="rId35"/>
    <p:sldId id="528" r:id="rId36"/>
    <p:sldId id="529" r:id="rId37"/>
    <p:sldId id="489" r:id="rId38"/>
    <p:sldId id="510" r:id="rId39"/>
    <p:sldId id="511" r:id="rId40"/>
    <p:sldId id="495" r:id="rId41"/>
    <p:sldId id="496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48"/>
    <p:restoredTop sz="94665"/>
  </p:normalViewPr>
  <p:slideViewPr>
    <p:cSldViewPr snapToGrid="0">
      <p:cViewPr varScale="1">
        <p:scale>
          <a:sx n="105" d="100"/>
          <a:sy n="105" d="100"/>
        </p:scale>
        <p:origin x="258" y="78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6/16/2022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6/16/2022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8621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06013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5971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24692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7351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7371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55119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4515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4737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1700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026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15305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15305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37907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44243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18969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2430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30606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27999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63794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2189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1501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4712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056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9227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0685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5963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4167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8453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3.dsi.uminho.pt/pcortez" TargetMode="External"/><Relationship Id="rId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microsoft.com/office/2007/relationships/hdphoto" Target="../media/hdphoto7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microsoft.com/office/2007/relationships/hdphoto" Target="../media/hdphoto6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8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microsoft.com/office/2007/relationships/hdphoto" Target="../media/hdphoto10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microsoft.com/office/2007/relationships/hdphoto" Target="../media/hdphoto10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0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microsoft.com/office/2007/relationships/hdphoto" Target="../media/hdphoto10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microsoft.com/office/2007/relationships/hdphoto" Target="../media/hdphoto10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0.wdp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011E8A-F329-5D92-CB28-FF928713C1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solidFill>
            <a:schemeClr val="tx1"/>
          </a:solidFill>
        </p:spPr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BFD3684-B06B-DB8A-3D1D-98055F4CA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133" y="0"/>
            <a:ext cx="10966303" cy="6853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8658" y="3429000"/>
            <a:ext cx="5123778" cy="1841872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Red Wine Quality </a:t>
            </a:r>
            <a:br>
              <a:rPr lang="en-US" dirty="0"/>
            </a:br>
            <a:r>
              <a:rPr lang="en-US" dirty="0"/>
              <a:t>Predictors</a:t>
            </a:r>
            <a:br>
              <a:rPr lang="en-US" dirty="0"/>
            </a:br>
            <a:r>
              <a:rPr lang="en-US" sz="2800" dirty="0"/>
              <a:t>by The Three Musketeers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1157477" y="1989231"/>
            <a:ext cx="4938523" cy="49087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prstClr val="white"/>
                </a:solidFill>
              </a:rPr>
              <a:t>Personal Preference</a:t>
            </a:r>
          </a:p>
          <a:p>
            <a:pPr>
              <a:defRPr/>
            </a:pPr>
            <a:r>
              <a:rPr lang="en-US" dirty="0">
                <a:solidFill>
                  <a:prstClr val="white"/>
                </a:solidFill>
              </a:rPr>
              <a:t>Rating</a:t>
            </a:r>
          </a:p>
          <a:p>
            <a:pPr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Value (Price)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Packaging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>
              <a:solidFill>
                <a:prstClr val="white"/>
              </a:solidFill>
              <a:latin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Very Subjective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endParaRPr lang="en-US" sz="4000" dirty="0">
              <a:solidFill>
                <a:prstClr val="white"/>
              </a:solidFill>
            </a:endParaRPr>
          </a:p>
          <a:p>
            <a:pPr marL="0" indent="0">
              <a:buNone/>
            </a:pPr>
            <a:endParaRPr lang="en-US" dirty="0">
              <a:solidFill>
                <a:prstClr val="white"/>
              </a:solidFill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477" y="1025541"/>
            <a:ext cx="7757923" cy="877824"/>
          </a:xfrm>
        </p:spPr>
        <p:txBody>
          <a:bodyPr>
            <a:normAutofit/>
          </a:bodyPr>
          <a:lstStyle/>
          <a:p>
            <a:r>
              <a:rPr lang="en-US" b="1" dirty="0"/>
              <a:t>Consumer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0E7F06B-730D-D448-5C9C-4283D61BF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151" y="1989231"/>
            <a:ext cx="5702232" cy="379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5267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899541" y="2086756"/>
            <a:ext cx="4938523" cy="17750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Trained to evaluate wine in a systematic way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ex: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WSET tasting </a:t>
            </a:r>
            <a:r>
              <a:rPr lang="en-US" dirty="0">
                <a:solidFill>
                  <a:prstClr val="white"/>
                </a:solidFill>
                <a:latin typeface="Segoe UI"/>
              </a:rPr>
              <a:t>guides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541" y="929958"/>
            <a:ext cx="9784843" cy="877824"/>
          </a:xfrm>
        </p:spPr>
        <p:txBody>
          <a:bodyPr>
            <a:normAutofit/>
          </a:bodyPr>
          <a:lstStyle/>
          <a:p>
            <a:r>
              <a:rPr lang="en-US" b="1" dirty="0" err="1"/>
              <a:t>INdustry</a:t>
            </a:r>
            <a:r>
              <a:rPr lang="en-US" b="1" dirty="0"/>
              <a:t> </a:t>
            </a:r>
            <a:r>
              <a:rPr lang="en-US" b="1" dirty="0" err="1"/>
              <a:t>ProfessionalS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72CCD7-52FB-2681-50FB-E90FEF6AA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86756"/>
            <a:ext cx="5577241" cy="369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3532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50" y="0"/>
            <a:ext cx="12191550" cy="7173685"/>
          </a:xfr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EAC8E8F7-05AF-BC52-0072-A31B0763D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524" y="491373"/>
            <a:ext cx="8254584" cy="619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0087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50" y="0"/>
            <a:ext cx="12191550" cy="7173685"/>
          </a:xfr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04FD291F-070D-245D-1BED-F26B080AA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57" y="468085"/>
            <a:ext cx="8519886" cy="638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489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50" y="0"/>
            <a:ext cx="12191550" cy="7173685"/>
          </a:xfrm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F224CD9F-E297-0D85-2A96-CD1F7EF0F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57" y="391884"/>
            <a:ext cx="8519886" cy="638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848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2188072"/>
            <a:ext cx="4938523" cy="45589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Terroir, Climate, Weather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Grape Ripeness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Winemakers have numerous techniques available to them to correct for flaws or adjust the final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profil</a:t>
            </a:r>
            <a:r>
              <a:rPr lang="en-US" dirty="0">
                <a:solidFill>
                  <a:prstClr val="white"/>
                </a:solidFill>
                <a:latin typeface="Segoe UI"/>
              </a:rPr>
              <a:t>e of the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wine.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9784843" cy="877824"/>
          </a:xfrm>
        </p:spPr>
        <p:txBody>
          <a:bodyPr>
            <a:normAutofit/>
          </a:bodyPr>
          <a:lstStyle/>
          <a:p>
            <a:r>
              <a:rPr lang="en-US" b="1" dirty="0"/>
              <a:t>Wine Quality – Producer</a:t>
            </a:r>
            <a:endParaRPr 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E0DA1304-08F0-F224-C7A2-ABA3DACD9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20424"/>
            <a:ext cx="5470710" cy="455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486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2" name="Picture 11" descr="A picture containing outdoor, traveling, railroad, hillside&#10;&#10;Description automatically generated">
            <a:extLst>
              <a:ext uri="{FF2B5EF4-FFF2-40B4-BE49-F238E27FC236}">
                <a16:creationId xmlns:a16="http://schemas.microsoft.com/office/drawing/2014/main" id="{5C6CD8B4-3173-390D-B5F4-FAB10B8690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l="17604" r="20478" b="-1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10" y="481147"/>
            <a:ext cx="5251316" cy="16276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PURPOSE :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70E0E-0D7B-CB1F-5D32-EB03EEDE92DF}"/>
              </a:ext>
            </a:extLst>
          </p:cNvPr>
          <p:cNvSpPr/>
          <p:nvPr/>
        </p:nvSpPr>
        <p:spPr>
          <a:xfrm>
            <a:off x="307110" y="1882433"/>
            <a:ext cx="6126480" cy="395717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There is an opportunity for </a:t>
            </a:r>
            <a:r>
              <a:rPr lang="en-US" sz="2000" dirty="0">
                <a:solidFill>
                  <a:srgbClr val="FFFFFF"/>
                </a:solidFill>
                <a:latin typeface="Segoe UI"/>
              </a:rPr>
              <a:t>producers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to</a:t>
            </a:r>
            <a:r>
              <a:rPr lang="en-US" sz="2000" dirty="0">
                <a:solidFill>
                  <a:srgbClr val="FFFFFF"/>
                </a:solidFill>
                <a:latin typeface="Segoe UI"/>
              </a:rPr>
              <a:t> c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apitalize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on the insights gleaned </a:t>
            </a:r>
            <a:r>
              <a:rPr lang="en-US" sz="2000" dirty="0">
                <a:solidFill>
                  <a:srgbClr val="FFFFFF"/>
                </a:solidFill>
                <a:latin typeface="Segoe UI"/>
              </a:rPr>
              <a:t>from the following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data analysis.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FFFFFF"/>
                </a:solidFill>
                <a:latin typeface="Segoe UI"/>
              </a:rPr>
              <a:t>Make better choices during vinification 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FFFFFF"/>
                </a:solidFill>
                <a:latin typeface="Segoe UI"/>
              </a:rPr>
              <a:t>Improve wine quality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FFFFFF"/>
                </a:solidFill>
                <a:latin typeface="Segoe UI"/>
              </a:rPr>
              <a:t>Receive higher ratings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FFFFFF"/>
                </a:solidFill>
                <a:latin typeface="Segoe UI"/>
              </a:rPr>
              <a:t>Increased sales and distribution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Expand regional awareness through wine</a:t>
            </a:r>
          </a:p>
        </p:txBody>
      </p:sp>
      <p:pic>
        <p:nvPicPr>
          <p:cNvPr id="33" name="Picture 32" descr="A picture containing outdoor, grass, sky, tree&#10;&#10;Description automatically generated">
            <a:extLst>
              <a:ext uri="{FF2B5EF4-FFF2-40B4-BE49-F238E27FC236}">
                <a16:creationId xmlns:a16="http://schemas.microsoft.com/office/drawing/2014/main" id="{E0AB7765-7496-D4EB-4197-59A6B105BF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71" r="22991" b="-1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3154680"/>
            <a:ext cx="6602820" cy="35923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4855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-315685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3154680"/>
            <a:ext cx="6602820" cy="35923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289560"/>
            <a:ext cx="8382763" cy="1548702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ProjecT</a:t>
            </a:r>
            <a:r>
              <a:rPr lang="en-US" b="1" dirty="0"/>
              <a:t> Background: </a:t>
            </a:r>
            <a:br>
              <a:rPr lang="en-US" b="1" dirty="0"/>
            </a:br>
            <a:r>
              <a:rPr lang="en-US" b="1" dirty="0"/>
              <a:t>Portuguese wine Production &amp; Exports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C6BDD9-F4BC-69E8-E6F0-DF1F1203010B}"/>
              </a:ext>
            </a:extLst>
          </p:cNvPr>
          <p:cNvSpPr txBox="1"/>
          <p:nvPr/>
        </p:nvSpPr>
        <p:spPr>
          <a:xfrm>
            <a:off x="861134" y="1908699"/>
            <a:ext cx="1041350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Portugal: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5th largest wine producer in Europe, 11th largest in the world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2020: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Despite COVID-19 pandemic: Portuguese wine exports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ple Color Emoji" pitchFamily="2" charset="0"/>
                <a:ea typeface="+mn-ea"/>
                <a:cs typeface="+mn-cs"/>
              </a:rPr>
              <a:t>⬆️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5% compared to 2019.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306 million liters of wine exported, valued at $936 million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2021: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Portuguese wines grew 3.8% (volume), 8.6% (value), 4.6% (average price) from 2020.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Ministry of Agriculture: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has honed its focus on monitoring farmers and wine producers.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Why?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The increasing value of Portuguese wine, currently in competition with France, the United States, the United Kingdom, Brazil, and Germany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Action Plan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: Define &amp; implement measures to guarantee predictability/stability in Portuguese wine production.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Wine certification and quality assessment are key elements within this context.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466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The DATASET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691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-158338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897468"/>
            <a:ext cx="6602820" cy="5849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The </a:t>
            </a:r>
            <a:r>
              <a:rPr lang="en-US" b="1" dirty="0" err="1"/>
              <a:t>DataSet</a:t>
            </a:r>
            <a:endParaRPr lang="en-US" b="1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BB960B89-54CE-B64E-36E8-3E31CE278AD4}"/>
              </a:ext>
            </a:extLst>
          </p:cNvPr>
          <p:cNvSpPr txBox="1">
            <a:spLocks/>
          </p:cNvSpPr>
          <p:nvPr/>
        </p:nvSpPr>
        <p:spPr>
          <a:xfrm>
            <a:off x="380237" y="1972373"/>
            <a:ext cx="11113437" cy="477462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2009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Study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led by</a:t>
            </a:r>
            <a:r>
              <a:rPr lang="en-US" sz="2400" dirty="0">
                <a:solidFill>
                  <a:prstClr val="white"/>
                </a:solidFill>
                <a:latin typeface="Segoe UI"/>
              </a:rPr>
              <a:t>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Paulo Cortez</a:t>
            </a:r>
            <a:r>
              <a:rPr lang="en-US" sz="2400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 at the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University of Minho in </a:t>
            </a:r>
            <a:r>
              <a:rPr kumimoji="0" lang="en-US" sz="240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Guimarães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1599 wrangled down (for NAs) to 1143 red wines from Minho were analyzed for 11 chemical properties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prstClr val="white"/>
                </a:solidFill>
                <a:latin typeface="Segoe UI"/>
              </a:rPr>
              <a:t>Fixed Acidity, Volatile Acidity, Citric Acid, </a:t>
            </a:r>
            <a:r>
              <a:rPr lang="en-US" sz="2000" dirty="0">
                <a:solidFill>
                  <a:prstClr val="white"/>
                </a:solidFill>
              </a:rPr>
              <a:t>pH</a:t>
            </a:r>
            <a:endParaRPr lang="en-US" sz="2000" dirty="0">
              <a:solidFill>
                <a:prstClr val="white"/>
              </a:solidFill>
              <a:latin typeface="Segoe UI"/>
            </a:endParaRP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prstClr val="white"/>
                </a:solidFill>
              </a:rPr>
              <a:t>Total Sulfur Dioxide, </a:t>
            </a:r>
            <a:r>
              <a:rPr lang="en-US" sz="2000" dirty="0">
                <a:solidFill>
                  <a:prstClr val="white"/>
                </a:solidFill>
                <a:latin typeface="Segoe UI"/>
              </a:rPr>
              <a:t>Free Sulfur Dioxide, </a:t>
            </a:r>
            <a:r>
              <a:rPr lang="en-US" sz="2000" dirty="0">
                <a:solidFill>
                  <a:prstClr val="white"/>
                </a:solidFill>
              </a:rPr>
              <a:t>Sulphates</a:t>
            </a:r>
            <a:endParaRPr lang="en-US" sz="2000" dirty="0">
              <a:solidFill>
                <a:prstClr val="white"/>
              </a:solidFill>
              <a:latin typeface="Segoe UI"/>
            </a:endParaRP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prstClr val="white"/>
                </a:solidFill>
              </a:rPr>
              <a:t>Residual Sugar, Chlorides, </a:t>
            </a:r>
            <a:r>
              <a:rPr lang="en-US" sz="2000" dirty="0">
                <a:solidFill>
                  <a:prstClr val="white"/>
                </a:solidFill>
                <a:latin typeface="Segoe UI"/>
              </a:rPr>
              <a:t>Density, Alcohol</a:t>
            </a: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</a:rPr>
              <a:t>Ranked for Quality on an 11 point scale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2400" dirty="0">
              <a:solidFill>
                <a:prstClr val="white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036004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790A20C7-7F3F-73EF-AA73-D6475CCAA4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D9E376-931D-D40C-3E41-C4CC9D15F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700" b="1" dirty="0">
                <a:solidFill>
                  <a:schemeClr val="tx1"/>
                </a:solidFill>
              </a:rPr>
              <a:t>Introducing</a:t>
            </a:r>
          </a:p>
        </p:txBody>
      </p:sp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8384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897468"/>
            <a:ext cx="6602820" cy="5849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Wine region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E9DFFCF-8ED1-7BD8-485B-1AEFFE09E5D4}"/>
              </a:ext>
            </a:extLst>
          </p:cNvPr>
          <p:cNvSpPr txBox="1">
            <a:spLocks/>
          </p:cNvSpPr>
          <p:nvPr/>
        </p:nvSpPr>
        <p:spPr>
          <a:xfrm>
            <a:off x="380237" y="1981019"/>
            <a:ext cx="4701118" cy="447974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D6460C98-B731-E441-ABDE-D1626E2A2C67}"/>
              </a:ext>
            </a:extLst>
          </p:cNvPr>
          <p:cNvSpPr txBox="1">
            <a:spLocks/>
          </p:cNvSpPr>
          <p:nvPr/>
        </p:nvSpPr>
        <p:spPr>
          <a:xfrm>
            <a:off x="380237" y="1972373"/>
            <a:ext cx="5492442" cy="428894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North West corner of Portugal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Cool, rainy climate makes it difficult for red varietals to ripen</a:t>
            </a:r>
            <a:endParaRPr lang="en-US" sz="1800" dirty="0">
              <a:solidFill>
                <a:prstClr val="white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Vinho Verde is particularly known for its </a:t>
            </a:r>
            <a:r>
              <a:rPr lang="en-US" sz="2000" u="sng" dirty="0">
                <a:solidFill>
                  <a:schemeClr val="bg1"/>
                </a:solidFill>
              </a:rPr>
              <a:t>bright, summery</a:t>
            </a:r>
            <a:r>
              <a:rPr lang="en-US" sz="2000" dirty="0">
                <a:solidFill>
                  <a:schemeClr val="bg1"/>
                </a:solidFill>
              </a:rPr>
              <a:t> white wines with subtle carbonation. 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Red and rosé Vinho Verde wines are the region's ‘rare gems’. 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076017-3A61-337D-F24E-32B457507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617" y="776344"/>
            <a:ext cx="5620995" cy="5620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2546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-158338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897468"/>
            <a:ext cx="6602820" cy="5849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The </a:t>
            </a:r>
            <a:r>
              <a:rPr lang="en-US" b="1" dirty="0" err="1"/>
              <a:t>DataSet</a:t>
            </a: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36E3EA-2FDF-68FF-1185-6BCEC34AA7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0147" y="2102704"/>
            <a:ext cx="8242300" cy="4191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E74D75-085A-DB47-DB3A-3E3AF07879F1}"/>
              </a:ext>
            </a:extLst>
          </p:cNvPr>
          <p:cNvSpPr txBox="1"/>
          <p:nvPr/>
        </p:nvSpPr>
        <p:spPr>
          <a:xfrm>
            <a:off x="414020" y="2490044"/>
            <a:ext cx="28373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cs typeface="Segoe UI"/>
              </a:rPr>
              <a:t>Skewed towards the middle</a:t>
            </a:r>
          </a:p>
          <a:p>
            <a:endParaRPr lang="en-US" sz="2400" dirty="0">
              <a:solidFill>
                <a:prstClr val="white"/>
              </a:solidFill>
              <a:cs typeface="Segoe U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cs typeface="Segoe UI"/>
              </a:rPr>
              <a:t>83% of records classified as either a 5 or 6 in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cs typeface="Segoe U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3883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2138082"/>
            <a:ext cx="11113437" cy="460891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Which physiochemical properties of wine have the greatest impact on wine quality?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ow do these properties individually impact quality?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W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hat balance or interplay between these properties </a:t>
            </a:r>
            <a:r>
              <a:rPr lang="en-US" sz="2400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contribute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 necessary for the best quality wine?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6096763" cy="877824"/>
          </a:xfrm>
        </p:spPr>
        <p:txBody>
          <a:bodyPr>
            <a:normAutofit/>
          </a:bodyPr>
          <a:lstStyle/>
          <a:p>
            <a:r>
              <a:rPr lang="en-US" b="1" dirty="0"/>
              <a:t>Evaluation Questions</a:t>
            </a:r>
          </a:p>
        </p:txBody>
      </p:sp>
    </p:spTree>
    <p:extLst>
      <p:ext uri="{BB962C8B-B14F-4D97-AF65-F5344CB8AC3E}">
        <p14:creationId xmlns:p14="http://schemas.microsoft.com/office/powerpoint/2010/main" val="21520490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Methodology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5960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11113437" cy="490873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First Analysis: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Which physiochemical properties of wine have the greatest impact on wine quality?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	S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tepwise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B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inary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L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ogistic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egression</a:t>
            </a:r>
          </a:p>
          <a:p>
            <a:pPr>
              <a:defRPr/>
            </a:pPr>
            <a:r>
              <a:rPr lang="en-US" sz="2400" b="1" dirty="0">
                <a:solidFill>
                  <a:prstClr val="white"/>
                </a:solidFill>
                <a:latin typeface="Segoe UI"/>
                <a:cs typeface="Segoe UI"/>
              </a:rPr>
              <a:t>Second Analysis: </a:t>
            </a: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ow do those properties individually impact quality?</a:t>
            </a:r>
          </a:p>
          <a:p>
            <a:pPr marL="0" indent="0">
              <a:buNone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	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KMeans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lvl="0">
              <a:defRPr/>
            </a:pPr>
            <a:r>
              <a:rPr lang="en-US" sz="2400" dirty="0">
                <a:solidFill>
                  <a:prstClr val="white"/>
                </a:solidFill>
              </a:rPr>
              <a:t>Recoded quality into two groups </a:t>
            </a:r>
          </a:p>
          <a:p>
            <a:pPr lvl="1">
              <a:spcBef>
                <a:spcPts val="1000"/>
              </a:spcBef>
            </a:pPr>
            <a:r>
              <a:rPr lang="en-US" dirty="0">
                <a:solidFill>
                  <a:prstClr val="white"/>
                </a:solidFill>
              </a:rPr>
              <a:t>good</a:t>
            </a:r>
          </a:p>
          <a:p>
            <a:pPr lvl="1">
              <a:spcBef>
                <a:spcPts val="1000"/>
              </a:spcBef>
            </a:pPr>
            <a:r>
              <a:rPr lang="en-US" dirty="0">
                <a:solidFill>
                  <a:prstClr val="white"/>
                </a:solidFill>
              </a:rPr>
              <a:t>poor</a:t>
            </a:r>
          </a:p>
          <a:p>
            <a:pPr marL="457200" lvl="1" indent="0">
              <a:spcBef>
                <a:spcPts val="1000"/>
              </a:spcBef>
              <a:buNone/>
            </a:pPr>
            <a:endParaRPr lang="en-US" dirty="0">
              <a:solidFill>
                <a:prstClr val="white"/>
              </a:solidFill>
            </a:endParaRPr>
          </a:p>
          <a:p>
            <a:pPr>
              <a:spcBef>
                <a:spcPts val="500"/>
              </a:spcBef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Results inconclusive – many outliers and no real significant properties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indent="0">
              <a:spcBef>
                <a:spcPts val="500"/>
              </a:spcBef>
              <a:buNone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10619457" cy="877824"/>
          </a:xfrm>
        </p:spPr>
        <p:txBody>
          <a:bodyPr>
            <a:normAutofit/>
          </a:bodyPr>
          <a:lstStyle/>
          <a:p>
            <a:r>
              <a:rPr lang="en-US" b="1" dirty="0"/>
              <a:t>Original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458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11323263" cy="490873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indent="0">
              <a:buNone/>
              <a:defRPr/>
            </a:pPr>
            <a:r>
              <a:rPr lang="en-US" b="1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First Analysis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Which physiochemical properties of wine have the greatest impact on wine quality?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	Ordinal Logistic Regression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Googled OLR steps, received mixed results for set up, melded methods together based on needs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Recoded quality 5,6,7-8 and 3-4,5-6,7-8 to see the difference in distribution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Decided to go with 3-4,5-6,7-8 due to more even distribution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10619457" cy="877824"/>
          </a:xfrm>
        </p:spPr>
        <p:txBody>
          <a:bodyPr>
            <a:normAutofit/>
          </a:bodyPr>
          <a:lstStyle/>
          <a:p>
            <a:r>
              <a:rPr lang="en-US" b="1" dirty="0"/>
              <a:t>METHOD – Assessing Impact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263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11113437" cy="490873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indent="0">
              <a:buNone/>
              <a:defRPr/>
            </a:pPr>
            <a:r>
              <a:rPr lang="en-US" b="1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Second Analysis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: </a:t>
            </a:r>
            <a:r>
              <a:rPr lang="en-US" sz="2400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W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hat balance or interplay between those properties is necessary for the best quality wine?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	Linear </a:t>
            </a:r>
            <a:r>
              <a:rPr lang="en-US" sz="2400" dirty="0">
                <a:solidFill>
                  <a:prstClr val="white"/>
                </a:solidFill>
                <a:latin typeface="Segoe UI"/>
              </a:rPr>
              <a:t>D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iscriminant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  <a:r>
              <a:rPr lang="en-US" sz="2400" dirty="0">
                <a:solidFill>
                  <a:prstClr val="white"/>
                </a:solidFill>
                <a:latin typeface="Segoe UI"/>
              </a:rPr>
              <a:t>A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nalysis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Wanted to see ratio of the selected properties compared to quality to determine level of quality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Ran LDA with outliers and without outliers to compare accuracy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10619457" cy="877824"/>
          </a:xfrm>
        </p:spPr>
        <p:txBody>
          <a:bodyPr>
            <a:normAutofit/>
          </a:bodyPr>
          <a:lstStyle/>
          <a:p>
            <a:r>
              <a:rPr lang="en-US" b="1" dirty="0"/>
              <a:t>METHOD – Assessing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8010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RESULTS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57912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466" y="157842"/>
            <a:ext cx="3910634" cy="1680420"/>
          </a:xfrm>
        </p:spPr>
        <p:txBody>
          <a:bodyPr>
            <a:normAutofit/>
          </a:bodyPr>
          <a:lstStyle/>
          <a:p>
            <a:r>
              <a:rPr lang="en-US" b="1" dirty="0"/>
              <a:t>Results – Impact Analysis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480641-B94D-583D-DF95-88E458D6F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5341" y="157842"/>
            <a:ext cx="7551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7288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465" y="157842"/>
            <a:ext cx="6721211" cy="1680420"/>
          </a:xfrm>
        </p:spPr>
        <p:txBody>
          <a:bodyPr>
            <a:normAutofit/>
          </a:bodyPr>
          <a:lstStyle/>
          <a:p>
            <a:r>
              <a:rPr lang="en-US" b="1" dirty="0"/>
              <a:t>Results – Impact Analysis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3DDBFC-C999-77A2-E628-4D819CFAE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750" y="2150696"/>
            <a:ext cx="113665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27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9" name="Rectangle 3108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6226510-8DB7-15A4-4E59-83E9278C89BD}"/>
              </a:ext>
            </a:extLst>
          </p:cNvPr>
          <p:cNvSpPr txBox="1">
            <a:spLocks/>
          </p:cNvSpPr>
          <p:nvPr/>
        </p:nvSpPr>
        <p:spPr>
          <a:xfrm>
            <a:off x="5316538" y="771114"/>
            <a:ext cx="6140449" cy="1323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Autumn Heyman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8154393-5E3F-8726-DA76-74F64D8EFC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114" r="18113"/>
          <a:stretch/>
        </p:blipFill>
        <p:spPr bwMode="auto">
          <a:xfrm flipH="1">
            <a:off x="-199953" y="-2"/>
            <a:ext cx="4546582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11" name="Group 3110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86A84CA-DCC6-97A4-FB07-A00AE445BCD2}"/>
              </a:ext>
            </a:extLst>
          </p:cNvPr>
          <p:cNvSpPr txBox="1">
            <a:spLocks/>
          </p:cNvSpPr>
          <p:nvPr/>
        </p:nvSpPr>
        <p:spPr>
          <a:xfrm>
            <a:off x="5232401" y="1692613"/>
            <a:ext cx="6140449" cy="4902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Education: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BS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sz="1200" i="1" dirty="0">
                <a:solidFill>
                  <a:schemeClr val="bg1">
                    <a:alpha val="80000"/>
                  </a:schemeClr>
                </a:solidFill>
              </a:rPr>
              <a:t>Alternative Medicine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(Everglades University)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MPH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sz="1200" i="1" dirty="0">
                <a:solidFill>
                  <a:schemeClr val="bg1">
                    <a:alpha val="80000"/>
                  </a:schemeClr>
                </a:solidFill>
              </a:rPr>
              <a:t>Complementary &amp; Alternative Medicine, Functional Nutrition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(Everglades University)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MBA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Non-Profit Leadership &amp; Management (Liberty University) (</a:t>
            </a:r>
            <a:r>
              <a:rPr lang="en-US" sz="1200" i="1" dirty="0">
                <a:solidFill>
                  <a:schemeClr val="bg1">
                    <a:alpha val="80000"/>
                  </a:schemeClr>
                </a:solidFill>
              </a:rPr>
              <a:t>currently pursuing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)</a:t>
            </a:r>
            <a:br>
              <a:rPr lang="en-US" sz="1200" dirty="0">
                <a:solidFill>
                  <a:schemeClr val="bg1">
                    <a:alpha val="80000"/>
                  </a:schemeClr>
                </a:solidFill>
              </a:rPr>
            </a:b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Current Profession: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Sole-proprietor facilitating respite, in-home, and community service supports for adults with developmental/intellectual disabilities</a:t>
            </a:r>
            <a:br>
              <a:rPr lang="en-US" sz="1200" dirty="0">
                <a:solidFill>
                  <a:schemeClr val="bg1">
                    <a:alpha val="80000"/>
                  </a:schemeClr>
                </a:solidFill>
              </a:rPr>
            </a:b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Data Science Pursuits: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Field research, analyzation, and program development to address turnover, retention, and employment attraction to the field.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Tools to convert field documentation into actionable agency policies to provide more customed, tailored delivery of individual supports.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Public policy development and reform.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Languages: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 and Python</a:t>
            </a: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Wine: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Malbec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84256-D1B6-E14B-009D-EDE68FF92E1F}"/>
              </a:ext>
            </a:extLst>
          </p:cNvPr>
          <p:cNvSpPr txBox="1"/>
          <p:nvPr/>
        </p:nvSpPr>
        <p:spPr>
          <a:xfrm>
            <a:off x="7338951" y="23869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5048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6" y="960438"/>
            <a:ext cx="8183471" cy="877824"/>
          </a:xfrm>
        </p:spPr>
        <p:txBody>
          <a:bodyPr>
            <a:normAutofit/>
          </a:bodyPr>
          <a:lstStyle/>
          <a:p>
            <a:r>
              <a:rPr lang="en-US" b="1" dirty="0"/>
              <a:t>Results – Relationship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308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C18F991-01CF-41C4-9087-089CB184C9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359" y="577033"/>
            <a:ext cx="9661282" cy="601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174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FED5FB-2BC6-3E41-0138-7A5DB23A5B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3585" y="157842"/>
            <a:ext cx="6173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073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2532184"/>
            <a:ext cx="11113437" cy="42148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Discussion about variance between the means ratio for each quality level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6" y="960438"/>
            <a:ext cx="8183471" cy="877824"/>
          </a:xfrm>
        </p:spPr>
        <p:txBody>
          <a:bodyPr>
            <a:normAutofit/>
          </a:bodyPr>
          <a:lstStyle/>
          <a:p>
            <a:r>
              <a:rPr lang="en-US" b="1" dirty="0"/>
              <a:t>Results – Relationship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7876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SUMMARY &amp;</a:t>
            </a:r>
            <a:br>
              <a:rPr lang="en-US" sz="4000" b="1" dirty="0">
                <a:solidFill>
                  <a:schemeClr val="tx1"/>
                </a:solidFill>
              </a:rPr>
            </a:br>
            <a:r>
              <a:rPr lang="en-US" sz="4000" b="1" dirty="0">
                <a:solidFill>
                  <a:schemeClr val="tx1"/>
                </a:solidFill>
              </a:rPr>
              <a:t>CONCLUSIONS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1293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grass, sky, tree&#10;&#10;Description automatically generated">
            <a:extLst>
              <a:ext uri="{FF2B5EF4-FFF2-40B4-BE49-F238E27FC236}">
                <a16:creationId xmlns:a16="http://schemas.microsoft.com/office/drawing/2014/main" id="{198C52C8-7967-3F5F-6E01-6F08EDB1B2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364" r="9091" b="15028"/>
          <a:stretch/>
        </p:blipFill>
        <p:spPr>
          <a:xfrm>
            <a:off x="-19" y="10"/>
            <a:ext cx="12192000" cy="6855948"/>
          </a:xfrm>
          <a:prstGeom prst="rect">
            <a:avLst/>
          </a:pr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>
                <a:solidFill>
                  <a:schemeClr val="tx1"/>
                </a:solidFill>
              </a:rPr>
              <a:t>Summary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520242" y="1774372"/>
            <a:ext cx="4062642" cy="27540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sz="1800"/>
              <a:t>Our analysis indicates that of the 11 measured properties of wine, 7 had a significant impact on quality score.</a:t>
            </a:r>
          </a:p>
          <a:p>
            <a:pPr lvl="0">
              <a:defRPr/>
            </a:pPr>
            <a:r>
              <a:rPr lang="en-US" sz="1800"/>
              <a:t>Top 4 Variables</a:t>
            </a:r>
          </a:p>
          <a:p>
            <a:pPr lvl="0">
              <a:defRPr/>
            </a:pPr>
            <a:r>
              <a:rPr lang="en-US" sz="1800"/>
              <a:t>Analyzed how they individually and collectively impacted quality</a:t>
            </a:r>
          </a:p>
          <a:p>
            <a:pPr lvl="0">
              <a:defRPr/>
            </a:pPr>
            <a:endParaRPr lang="en-US" sz="1800"/>
          </a:p>
          <a:p>
            <a:pPr lvl="0">
              <a:defRPr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0129346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outdoor, grass, sky, tree&#10;&#10;Description automatically generated">
            <a:extLst>
              <a:ext uri="{FF2B5EF4-FFF2-40B4-BE49-F238E27FC236}">
                <a16:creationId xmlns:a16="http://schemas.microsoft.com/office/drawing/2014/main" id="{C1492408-3191-2FE3-D116-76CD6A97E25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9091" t="8364" b="1502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Freeform: Shape 20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2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0141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031" y="632990"/>
            <a:ext cx="4062643" cy="104340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>
                <a:solidFill>
                  <a:schemeClr val="tx1"/>
                </a:solidFill>
              </a:rPr>
              <a:t>Conclusions</a:t>
            </a:r>
            <a:r>
              <a:rPr lang="en-US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7621031" y="1774372"/>
            <a:ext cx="4062642" cy="27540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fontAlgn="auto"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800" b="0" i="0" u="none" strike="noStrike" cap="none" spc="0" normalizeH="0" baseline="0" noProof="0">
                <a:ln>
                  <a:noFill/>
                </a:ln>
                <a:effectLst/>
                <a:uLnTx/>
                <a:uFillTx/>
              </a:rPr>
              <a:t>Wine quality is both </a:t>
            </a:r>
            <a:r>
              <a:rPr lang="en-US" sz="1800"/>
              <a:t>s</a:t>
            </a:r>
            <a:r>
              <a:rPr kumimoji="0" lang="en-US" sz="1800" b="0" i="0" u="none" strike="noStrike" cap="none" spc="0" normalizeH="0" baseline="0" noProof="0">
                <a:ln>
                  <a:noFill/>
                </a:ln>
                <a:effectLst/>
                <a:uLnTx/>
                <a:uFillTx/>
              </a:rPr>
              <a:t>ubjective &amp; objective</a:t>
            </a:r>
          </a:p>
          <a:p>
            <a:pPr marL="228600" marR="0" lvl="0" fontAlgn="auto"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800" b="0" i="0" u="none" strike="noStrike" cap="none" spc="0" normalizeH="0" baseline="0" noProof="0">
                <a:ln>
                  <a:noFill/>
                </a:ln>
                <a:effectLst/>
                <a:uLnTx/>
                <a:uFillTx/>
              </a:rPr>
              <a:t>Quality is not determined by one property, but by several</a:t>
            </a:r>
          </a:p>
          <a:p>
            <a:pPr marL="228600" marR="0" lvl="0" fontAlgn="auto"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800"/>
              <a:t>Quality is affected by the ratio between those properties</a:t>
            </a:r>
          </a:p>
          <a:p>
            <a:pPr marL="228600" marR="0" lvl="0" fontAlgn="auto"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800" b="0" i="0" u="none" strike="noStrike" cap="none" spc="0" normalizeH="0" baseline="0" noProof="0">
                <a:ln>
                  <a:noFill/>
                </a:ln>
                <a:effectLst/>
                <a:uLnTx/>
                <a:uFillTx/>
              </a:rPr>
              <a:t>There are other variables that could be affecting our data &amp; results</a:t>
            </a:r>
          </a:p>
        </p:txBody>
      </p:sp>
    </p:spTree>
    <p:extLst>
      <p:ext uri="{BB962C8B-B14F-4D97-AF65-F5344CB8AC3E}">
        <p14:creationId xmlns:p14="http://schemas.microsoft.com/office/powerpoint/2010/main" val="42601692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 b="1" dirty="0">
                <a:solidFill>
                  <a:schemeClr val="tx1"/>
                </a:solidFill>
              </a:rPr>
              <a:t>QUESTIONS ?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1093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5" name="Picture 14" descr="A group of people holding wine glasses&#10;&#10;Description automatically generated with low confidence">
            <a:extLst>
              <a:ext uri="{FF2B5EF4-FFF2-40B4-BE49-F238E27FC236}">
                <a16:creationId xmlns:a16="http://schemas.microsoft.com/office/drawing/2014/main" id="{145C2A1D-FE77-2220-53F7-914A04D1D5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46" r="33332" b="-1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pic>
        <p:nvPicPr>
          <p:cNvPr id="43" name="Picture 42" descr="Diagram, shape&#10;&#10;Description automatically generated">
            <a:extLst>
              <a:ext uri="{FF2B5EF4-FFF2-40B4-BE49-F238E27FC236}">
                <a16:creationId xmlns:a16="http://schemas.microsoft.com/office/drawing/2014/main" id="{6920087C-3A61-87C5-183C-BE70AF808DC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8730191" y="2301240"/>
            <a:ext cx="3461810" cy="4556760"/>
          </a:xfrm>
          <a:prstGeom prst="rect">
            <a:avLst/>
          </a:prstGeom>
          <a:effectLst>
            <a:glow rad="564868">
              <a:schemeClr val="accent1">
                <a:alpha val="40000"/>
              </a:schemeClr>
            </a:glow>
            <a:softEdge rad="566846"/>
          </a:effectLst>
        </p:spPr>
      </p:pic>
    </p:spTree>
    <p:extLst>
      <p:ext uri="{BB962C8B-B14F-4D97-AF65-F5344CB8AC3E}">
        <p14:creationId xmlns:p14="http://schemas.microsoft.com/office/powerpoint/2010/main" val="852562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6" name="Rectangle 3105">
            <a:extLst>
              <a:ext uri="{FF2B5EF4-FFF2-40B4-BE49-F238E27FC236}">
                <a16:creationId xmlns:a16="http://schemas.microsoft.com/office/drawing/2014/main" id="{C3D6EC93-F369-413E-AA67-5D4104161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6226510-8DB7-15A4-4E59-83E9278C89BD}"/>
              </a:ext>
            </a:extLst>
          </p:cNvPr>
          <p:cNvSpPr txBox="1">
            <a:spLocks/>
          </p:cNvSpPr>
          <p:nvPr/>
        </p:nvSpPr>
        <p:spPr>
          <a:xfrm>
            <a:off x="246369" y="911481"/>
            <a:ext cx="5445905" cy="1323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Erin </a:t>
            </a:r>
            <a:r>
              <a:rPr lang="en-US" sz="4000" b="1" dirty="0" err="1"/>
              <a:t>WeaveR</a:t>
            </a:r>
            <a:r>
              <a:rPr lang="en-US" sz="4000" b="1" dirty="0"/>
              <a:t>, CSW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86A84CA-DCC6-97A4-FB07-A00AE445BCD2}"/>
              </a:ext>
            </a:extLst>
          </p:cNvPr>
          <p:cNvSpPr txBox="1">
            <a:spLocks/>
          </p:cNvSpPr>
          <p:nvPr/>
        </p:nvSpPr>
        <p:spPr>
          <a:xfrm>
            <a:off x="186448" y="1722268"/>
            <a:ext cx="5095765" cy="4669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Education: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BA International Languages &amp; Cultures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AA International Business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AS Accounting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Certified Specialist of Wine</a:t>
            </a:r>
          </a:p>
          <a:p>
            <a:pPr marL="22860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Current Profession: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Staff Accountant</a:t>
            </a:r>
          </a:p>
          <a:p>
            <a:pPr marL="22860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Data Science Pursuits: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Language: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 &amp; SQL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Wines: </a:t>
            </a:r>
            <a:r>
              <a:rPr lang="en-US" sz="1200" dirty="0" err="1">
                <a:solidFill>
                  <a:schemeClr val="bg1">
                    <a:alpha val="80000"/>
                  </a:schemeClr>
                </a:solidFill>
              </a:rPr>
              <a:t>Mourvedre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&amp; </a:t>
            </a:r>
            <a:r>
              <a:rPr lang="en-US" sz="1200" dirty="0" err="1">
                <a:solidFill>
                  <a:schemeClr val="bg1">
                    <a:alpha val="80000"/>
                  </a:schemeClr>
                </a:solidFill>
              </a:rPr>
              <a:t>Carmenere</a:t>
            </a: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8154393-5E3F-8726-DA76-74F64D8EFC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625" r="9625"/>
          <a:stretch/>
        </p:blipFill>
        <p:spPr bwMode="auto">
          <a:xfrm>
            <a:off x="5752194" y="-544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noFill/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08" name="Group 3107">
            <a:extLst>
              <a:ext uri="{FF2B5EF4-FFF2-40B4-BE49-F238E27FC236}">
                <a16:creationId xmlns:a16="http://schemas.microsoft.com/office/drawing/2014/main" id="{4EA04677-6B2C-40F4-975C-ED919655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F1ABE2E-F19F-4BD3-B0FA-8A2D8885B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C86D0F14-D449-4833-830D-A382829E2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5529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8" name="Rectangle 3087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6226510-8DB7-15A4-4E59-83E9278C89BD}"/>
              </a:ext>
            </a:extLst>
          </p:cNvPr>
          <p:cNvSpPr txBox="1">
            <a:spLocks/>
          </p:cNvSpPr>
          <p:nvPr/>
        </p:nvSpPr>
        <p:spPr>
          <a:xfrm>
            <a:off x="5232401" y="629698"/>
            <a:ext cx="6140449" cy="1323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Georgia Miller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8154393-5E3F-8726-DA76-74F64D8EFC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114" r="18113"/>
          <a:stretch/>
        </p:blipFill>
        <p:spPr bwMode="auto">
          <a:xfrm flipH="1">
            <a:off x="-133333" y="10"/>
            <a:ext cx="4546582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90" name="Group 3089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86A84CA-DCC6-97A4-FB07-A00AE445BCD2}"/>
              </a:ext>
            </a:extLst>
          </p:cNvPr>
          <p:cNvSpPr txBox="1">
            <a:spLocks/>
          </p:cNvSpPr>
          <p:nvPr/>
        </p:nvSpPr>
        <p:spPr>
          <a:xfrm>
            <a:off x="5232401" y="1429305"/>
            <a:ext cx="6140449" cy="5086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Army National Guard veteran with a background in GIS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Education: 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Responsive Web Design Certificate (</a:t>
            </a:r>
            <a:r>
              <a:rPr lang="en-US" sz="1200" dirty="0" err="1">
                <a:solidFill>
                  <a:schemeClr val="bg1">
                    <a:alpha val="80000"/>
                  </a:schemeClr>
                </a:solidFill>
              </a:rPr>
              <a:t>FreeCodeCamp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)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Google Data Analytics Certificate (Coursera)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BS Accounting Western Governors (University)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Current Profession: 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Operations Administrator for premier auto hauler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Data Science Pursuits: 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Research analytics, field modeling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Language: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 / Python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wine: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Merlot</a:t>
            </a:r>
          </a:p>
        </p:txBody>
      </p:sp>
    </p:spTree>
    <p:extLst>
      <p:ext uri="{BB962C8B-B14F-4D97-AF65-F5344CB8AC3E}">
        <p14:creationId xmlns:p14="http://schemas.microsoft.com/office/powerpoint/2010/main" val="1641773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br>
              <a:rPr lang="en-US" sz="4000" b="1" dirty="0">
                <a:solidFill>
                  <a:schemeClr val="tx1"/>
                </a:solidFill>
              </a:rPr>
            </a:br>
            <a:br>
              <a:rPr lang="en-US" sz="4000" b="1" dirty="0">
                <a:solidFill>
                  <a:schemeClr val="tx1"/>
                </a:solidFill>
              </a:rPr>
            </a:br>
            <a:r>
              <a:rPr lang="en-US" sz="4000" b="1" dirty="0">
                <a:solidFill>
                  <a:schemeClr val="tx1"/>
                </a:solidFill>
              </a:rPr>
              <a:t>BACKGROUND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123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90E39F-1968-518B-662F-7F6C311C7D58}"/>
              </a:ext>
            </a:extLst>
          </p:cNvPr>
          <p:cNvSpPr txBox="1"/>
          <p:nvPr/>
        </p:nvSpPr>
        <p:spPr>
          <a:xfrm>
            <a:off x="2440243" y="3105834"/>
            <a:ext cx="50459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“What's in a wine? A wine by any other grape would 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taste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as sweet.” 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FABC0E2-2D85-3A83-5E1A-2163E7766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8924" y="2614385"/>
            <a:ext cx="8001000" cy="455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021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F092666-EEE0-E8AD-F712-EB85DE85C9C4}"/>
              </a:ext>
            </a:extLst>
          </p:cNvPr>
          <p:cNvSpPr txBox="1"/>
          <p:nvPr/>
        </p:nvSpPr>
        <p:spPr>
          <a:xfrm>
            <a:off x="797122" y="1944999"/>
            <a:ext cx="47838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general, the average concentrations of the major components of wine are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water, 86%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ethanol, 12%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glycerol and polysaccharides or other trace elements, 1%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different types of acids, 0.5%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volatile compounds, 0.5%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59E959-EF22-1378-F63A-B082992C7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6640" y="1820721"/>
            <a:ext cx="4281583" cy="4281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6">
            <a:extLst>
              <a:ext uri="{FF2B5EF4-FFF2-40B4-BE49-F238E27FC236}">
                <a16:creationId xmlns:a16="http://schemas.microsoft.com/office/drawing/2014/main" id="{DED6E9A0-4C17-25B7-8152-F7219C3B5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22" y="902208"/>
            <a:ext cx="7371517" cy="87782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What’s in a wine? - Composition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84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90E39F-1968-518B-662F-7F6C311C7D58}"/>
              </a:ext>
            </a:extLst>
          </p:cNvPr>
          <p:cNvSpPr txBox="1"/>
          <p:nvPr/>
        </p:nvSpPr>
        <p:spPr>
          <a:xfrm>
            <a:off x="2440243" y="3105834"/>
            <a:ext cx="50459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“Is it a great wine, or a not so great wine?  That is the question.” 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FABC0E2-2D85-3A83-5E1A-2163E7766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8924" y="2614385"/>
            <a:ext cx="8001000" cy="455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3999960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1047</Words>
  <Application>Microsoft Office PowerPoint</Application>
  <PresentationFormat>Widescreen</PresentationFormat>
  <Paragraphs>198</Paragraphs>
  <Slides>38</Slides>
  <Notes>30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Apple Color Emoji</vt:lpstr>
      <vt:lpstr>arial</vt:lpstr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Red Wine Quality  Predictors by The Three Musketeers</vt:lpstr>
      <vt:lpstr>Introducing</vt:lpstr>
      <vt:lpstr>PowerPoint Presentation</vt:lpstr>
      <vt:lpstr>PowerPoint Presentation</vt:lpstr>
      <vt:lpstr>PowerPoint Presentation</vt:lpstr>
      <vt:lpstr>  BACKGROUND</vt:lpstr>
      <vt:lpstr>PowerPoint Presentation</vt:lpstr>
      <vt:lpstr>What’s in a wine? - Composition</vt:lpstr>
      <vt:lpstr>PowerPoint Presentation</vt:lpstr>
      <vt:lpstr>Consumer</vt:lpstr>
      <vt:lpstr>INdustry ProfessionalS</vt:lpstr>
      <vt:lpstr>PowerPoint Presentation</vt:lpstr>
      <vt:lpstr>PowerPoint Presentation</vt:lpstr>
      <vt:lpstr>PowerPoint Presentation</vt:lpstr>
      <vt:lpstr>Wine Quality – Producer</vt:lpstr>
      <vt:lpstr>PURPOSE :</vt:lpstr>
      <vt:lpstr>ProjecT Background:  Portuguese wine Production &amp; Exports</vt:lpstr>
      <vt:lpstr>The DATASET</vt:lpstr>
      <vt:lpstr>The DataSet</vt:lpstr>
      <vt:lpstr>Wine region</vt:lpstr>
      <vt:lpstr>The DataSet</vt:lpstr>
      <vt:lpstr>Evaluation Questions</vt:lpstr>
      <vt:lpstr>Methodology</vt:lpstr>
      <vt:lpstr>Original METHOD</vt:lpstr>
      <vt:lpstr>METHOD – Assessing Impact</vt:lpstr>
      <vt:lpstr>METHOD – Assessing Relationship</vt:lpstr>
      <vt:lpstr>RESULTS</vt:lpstr>
      <vt:lpstr>Results – Impact Analysis</vt:lpstr>
      <vt:lpstr>Results – Impact Analysis</vt:lpstr>
      <vt:lpstr>Results – Relationship Analysis</vt:lpstr>
      <vt:lpstr>PowerPoint Presentation</vt:lpstr>
      <vt:lpstr>PowerPoint Presentation</vt:lpstr>
      <vt:lpstr>Results – Relationship Analysis</vt:lpstr>
      <vt:lpstr>SUMMARY &amp; CONCLUSIONS</vt:lpstr>
      <vt:lpstr>Summary</vt:lpstr>
      <vt:lpstr>Conclusions </vt:lpstr>
      <vt:lpstr>QUESTIONS 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Wine Quality  Predictors by The Three Musketeers</dc:title>
  <dc:creator/>
  <cp:lastModifiedBy/>
  <cp:revision>285</cp:revision>
  <dcterms:created xsi:type="dcterms:W3CDTF">2021-12-08T21:54:28Z</dcterms:created>
  <dcterms:modified xsi:type="dcterms:W3CDTF">2022-06-16T21:55:10Z</dcterms:modified>
</cp:coreProperties>
</file>